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56" r:id="rId5"/>
    <p:sldId id="257" r:id="rId6"/>
    <p:sldId id="258" r:id="rId7"/>
    <p:sldId id="259" r:id="rId8"/>
    <p:sldId id="260" r:id="rId9"/>
    <p:sldId id="263"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01BD5-3C7E-2CD4-0FE2-DEBB3B69360E}" v="22" dt="2023-08-17T07:49:59.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02"/>
    <p:restoredTop sz="77551"/>
  </p:normalViewPr>
  <p:slideViewPr>
    <p:cSldViewPr snapToGrid="0">
      <p:cViewPr varScale="1">
        <p:scale>
          <a:sx n="91" d="100"/>
          <a:sy n="91" d="100"/>
        </p:scale>
        <p:origin x="216" y="32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CC5225D9-99F0-B54A-27F2-32B3062B80EE}"/>
    <pc:docChg chg="modSld">
      <pc:chgData name="Amy Strachan" userId="S::amy.strachan@nhm.ac.uk::296be357-b93d-4c58-a11b-dfaeda003288" providerId="AD" clId="Web-{CC5225D9-99F0-B54A-27F2-32B3062B80EE}" dt="2023-10-02T09:22:36.317" v="2"/>
      <pc:docMkLst>
        <pc:docMk/>
      </pc:docMkLst>
      <pc:sldChg chg="modNotes">
        <pc:chgData name="Amy Strachan" userId="S::amy.strachan@nhm.ac.uk::296be357-b93d-4c58-a11b-dfaeda003288" providerId="AD" clId="Web-{CC5225D9-99F0-B54A-27F2-32B3062B80EE}" dt="2023-10-02T09:22:36.317" v="2"/>
        <pc:sldMkLst>
          <pc:docMk/>
          <pc:sldMk cId="4150017579"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C3E44-EB1A-B34F-9D93-53216A4AF34F}"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E3DE0-55C7-7D40-B50A-3B95B26A6207}" type="slidenum">
              <a:rPr lang="en-US" smtClean="0"/>
              <a:t>‹#›</a:t>
            </a:fld>
            <a:endParaRPr lang="en-US"/>
          </a:p>
        </p:txBody>
      </p:sp>
    </p:spTree>
    <p:extLst>
      <p:ext uri="{BB962C8B-B14F-4D97-AF65-F5344CB8AC3E}">
        <p14:creationId xmlns:p14="http://schemas.microsoft.com/office/powerpoint/2010/main" val="160518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limatevisuals.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E3DE0-55C7-7D40-B50A-3B95B26A6207}" type="slidenum">
              <a:rPr lang="en-US" smtClean="0"/>
              <a:t>1</a:t>
            </a:fld>
            <a:endParaRPr lang="en-US"/>
          </a:p>
        </p:txBody>
      </p:sp>
    </p:spTree>
    <p:extLst>
      <p:ext uri="{BB962C8B-B14F-4D97-AF65-F5344CB8AC3E}">
        <p14:creationId xmlns:p14="http://schemas.microsoft.com/office/powerpoint/2010/main" val="70758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https://climatevisuals.org/</a:t>
            </a:r>
            <a:r>
              <a:rPr lang="en-US" dirty="0"/>
              <a:t> </a:t>
            </a:r>
          </a:p>
        </p:txBody>
      </p:sp>
      <p:sp>
        <p:nvSpPr>
          <p:cNvPr id="4" name="Slide Number Placeholder 3"/>
          <p:cNvSpPr>
            <a:spLocks noGrp="1"/>
          </p:cNvSpPr>
          <p:nvPr>
            <p:ph type="sldNum" sz="quarter" idx="5"/>
          </p:nvPr>
        </p:nvSpPr>
        <p:spPr/>
        <p:txBody>
          <a:bodyPr/>
          <a:lstStyle/>
          <a:p>
            <a:fld id="{FA0E3DE0-55C7-7D40-B50A-3B95B26A6207}" type="slidenum">
              <a:rPr lang="en-US" smtClean="0"/>
              <a:t>2</a:t>
            </a:fld>
            <a:endParaRPr lang="en-US"/>
          </a:p>
        </p:txBody>
      </p:sp>
    </p:spTree>
    <p:extLst>
      <p:ext uri="{BB962C8B-B14F-4D97-AF65-F5344CB8AC3E}">
        <p14:creationId xmlns:p14="http://schemas.microsoft.com/office/powerpoint/2010/main" val="152143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E3DE0-55C7-7D40-B50A-3B95B26A6207}" type="slidenum">
              <a:rPr lang="en-US" smtClean="0"/>
              <a:t>3</a:t>
            </a:fld>
            <a:endParaRPr lang="en-US"/>
          </a:p>
        </p:txBody>
      </p:sp>
    </p:spTree>
    <p:extLst>
      <p:ext uri="{BB962C8B-B14F-4D97-AF65-F5344CB8AC3E}">
        <p14:creationId xmlns:p14="http://schemas.microsoft.com/office/powerpoint/2010/main" val="229291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Planting in recycled containers in an urban space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Creative Commons: https://</a:t>
            </a:r>
            <a:r>
              <a:rPr lang="en-US" b="0" i="0" u="none" strike="noStrike" dirty="0" err="1">
                <a:solidFill>
                  <a:srgbClr val="000000"/>
                </a:solidFill>
                <a:effectLst/>
                <a:latin typeface="Calibri" panose="020F0502020204030204" pitchFamily="34" charset="0"/>
              </a:rPr>
              <a:t>climatevisuals.org</a:t>
            </a:r>
            <a:r>
              <a:rPr lang="en-US" b="0" i="0" u="none" strike="noStrike" dirty="0">
                <a:solidFill>
                  <a:srgbClr val="000000"/>
                </a:solidFill>
                <a:effectLst/>
                <a:latin typeface="Calibri" panose="020F0502020204030204" pitchFamily="34" charset="0"/>
              </a:rPr>
              <a:t>/</a:t>
            </a:r>
            <a:r>
              <a:rPr lang="en-US" b="0" i="0" u="none" strike="noStrike" dirty="0" err="1">
                <a:solidFill>
                  <a:srgbClr val="000000"/>
                </a:solidFill>
                <a:effectLst/>
                <a:latin typeface="Calibri" panose="020F0502020204030204" pitchFamily="34" charset="0"/>
              </a:rPr>
              <a:t>groupitem</a:t>
            </a:r>
            <a:r>
              <a:rPr lang="en-US" b="0" i="0" u="none" strike="noStrike" dirty="0">
                <a:solidFill>
                  <a:srgbClr val="000000"/>
                </a:solidFill>
                <a:effectLst/>
                <a:latin typeface="Calibri" panose="020F0502020204030204" pitchFamily="34" charset="0"/>
              </a:rPr>
              <a:t>/95/</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A0E3DE0-55C7-7D40-B50A-3B95B26A6207}" type="slidenum">
              <a:rPr lang="en-US" smtClean="0"/>
              <a:t>4</a:t>
            </a:fld>
            <a:endParaRPr lang="en-US"/>
          </a:p>
        </p:txBody>
      </p:sp>
    </p:spTree>
    <p:extLst>
      <p:ext uri="{BB962C8B-B14F-4D97-AF65-F5344CB8AC3E}">
        <p14:creationId xmlns:p14="http://schemas.microsoft.com/office/powerpoint/2010/main" val="383385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dirty="0">
                <a:solidFill>
                  <a:srgbClr val="555555"/>
                </a:solidFill>
                <a:effectLst/>
                <a:latin typeface="Quattrocento Sans" panose="020B0502050000020003" pitchFamily="34" charset="0"/>
              </a:rPr>
              <a:t>HERE TODAY, GONE TOMORROW, GLACIOLOGISTS MONITORING THE CHANGES HAPPENING ON THE GEPANG GATH GLACIER AND THE PROGLACIAL LAKE DUE TO INCREASING TEMPERATURES.</a:t>
            </a:r>
            <a:r>
              <a:rPr lang="en-US" b="0" i="0" dirty="0">
                <a:solidFill>
                  <a:srgbClr val="555555"/>
                </a:solidFill>
                <a:effectLst/>
                <a:latin typeface="Quattrocento Sans" panose="020B0502050000020003" pitchFamily="34" charset="0"/>
              </a:rPr>
              <a:t>​</a:t>
            </a:r>
            <a:endParaRPr lang="en-US" b="0" i="0" dirty="0">
              <a:solidFill>
                <a:srgbClr val="444444"/>
              </a:solidFill>
              <a:effectLst/>
              <a:latin typeface="Calibri" panose="020F0502020204030204" pitchFamily="34" charset="0"/>
            </a:endParaRPr>
          </a:p>
          <a:p>
            <a:pPr algn="l" rtl="0" fontAlgn="base"/>
            <a:r>
              <a:rPr lang="en-GB" b="1" i="0" u="none" strike="noStrike" dirty="0">
                <a:solidFill>
                  <a:srgbClr val="555555"/>
                </a:solidFill>
                <a:effectLst/>
                <a:latin typeface="Quattrocento Sans" panose="020B0502050000020003" pitchFamily="34" charset="0"/>
              </a:rPr>
              <a:t>Creative commons: https://</a:t>
            </a:r>
            <a:r>
              <a:rPr lang="en-GB" b="1" i="0" u="none" strike="noStrike" dirty="0" err="1">
                <a:solidFill>
                  <a:srgbClr val="555555"/>
                </a:solidFill>
                <a:effectLst/>
                <a:latin typeface="Quattrocento Sans" panose="020B0502050000020003" pitchFamily="34" charset="0"/>
              </a:rPr>
              <a:t>climatevisuals.org</a:t>
            </a:r>
            <a:r>
              <a:rPr lang="en-GB" b="1" i="0" u="none" strike="noStrike" dirty="0">
                <a:solidFill>
                  <a:srgbClr val="555555"/>
                </a:solidFill>
                <a:effectLst/>
                <a:latin typeface="Quattrocento Sans" panose="020B0502050000020003" pitchFamily="34" charset="0"/>
              </a:rPr>
              <a:t>/</a:t>
            </a:r>
            <a:r>
              <a:rPr lang="en-GB" b="1" i="0" u="none" strike="noStrike" dirty="0" err="1">
                <a:solidFill>
                  <a:srgbClr val="555555"/>
                </a:solidFill>
                <a:effectLst/>
                <a:latin typeface="Quattrocento Sans" panose="020B0502050000020003" pitchFamily="34" charset="0"/>
              </a:rPr>
              <a:t>groupitem</a:t>
            </a:r>
            <a:r>
              <a:rPr lang="en-GB" b="1" i="0" u="none" strike="noStrike" dirty="0">
                <a:solidFill>
                  <a:srgbClr val="555555"/>
                </a:solidFill>
                <a:effectLst/>
                <a:latin typeface="Quattrocento Sans" panose="020B0502050000020003" pitchFamily="34" charset="0"/>
              </a:rPr>
              <a:t>/95/</a:t>
            </a:r>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FA0E3DE0-55C7-7D40-B50A-3B95B26A6207}" type="slidenum">
              <a:rPr lang="en-US" smtClean="0"/>
              <a:t>5</a:t>
            </a:fld>
            <a:endParaRPr lang="en-US"/>
          </a:p>
        </p:txBody>
      </p:sp>
    </p:spTree>
    <p:extLst>
      <p:ext uri="{BB962C8B-B14F-4D97-AF65-F5344CB8AC3E}">
        <p14:creationId xmlns:p14="http://schemas.microsoft.com/office/powerpoint/2010/main" val="255026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555555"/>
                </a:solidFill>
                <a:effectLst/>
                <a:latin typeface="Quattrocento Sans" panose="020B0502050000020003" pitchFamily="34" charset="0"/>
              </a:rPr>
              <a:t>Olive trees burn during a wildfire in Greece. Several hundred year old olive tree burns from inside and that is why it is extremely hard for firefighters to control and extinguish the fire in olive trees fields. When trees die by fire, they release into the atmosphere the carbon stored within them. This is why the effect of wildfires on emissions is among the most feared climate feedback loops.</a:t>
            </a:r>
            <a:r>
              <a:rPr lang="en-US" b="0" i="0" dirty="0">
                <a:solidFill>
                  <a:srgbClr val="555555"/>
                </a:solidFill>
                <a:effectLst/>
                <a:latin typeface="Quattrocento Sans" panose="020B0502050000020003" pitchFamily="34" charset="0"/>
              </a:rPr>
              <a:t>​</a:t>
            </a:r>
            <a:endParaRPr lang="en-US" b="0" i="0" dirty="0">
              <a:solidFill>
                <a:srgbClr val="444444"/>
              </a:solidFill>
              <a:effectLst/>
              <a:latin typeface="Calibri" panose="020F0502020204030204" pitchFamily="34" charset="0"/>
            </a:endParaRPr>
          </a:p>
          <a:p>
            <a:pPr algn="l" rtl="0" fontAlgn="base"/>
            <a:r>
              <a:rPr lang="en-GB" b="0" i="0" u="none" strike="noStrike" dirty="0">
                <a:solidFill>
                  <a:srgbClr val="555555"/>
                </a:solidFill>
                <a:effectLst/>
                <a:latin typeface="Quattrocento Sans" panose="020B0502050000020003" pitchFamily="34" charset="0"/>
              </a:rPr>
              <a:t>Creative commons https://</a:t>
            </a:r>
            <a:r>
              <a:rPr lang="en-GB" b="0" i="0" u="none" strike="noStrike" dirty="0" err="1">
                <a:solidFill>
                  <a:srgbClr val="555555"/>
                </a:solidFill>
                <a:effectLst/>
                <a:latin typeface="Quattrocento Sans" panose="020B0502050000020003" pitchFamily="34" charset="0"/>
              </a:rPr>
              <a:t>climatevisuals.org</a:t>
            </a:r>
            <a:r>
              <a:rPr lang="en-GB" b="0" i="0" u="none" strike="noStrike" dirty="0">
                <a:solidFill>
                  <a:srgbClr val="555555"/>
                </a:solidFill>
                <a:effectLst/>
                <a:latin typeface="Quattrocento Sans" panose="020B0502050000020003" pitchFamily="34" charset="0"/>
              </a:rPr>
              <a:t>/</a:t>
            </a:r>
            <a:r>
              <a:rPr lang="en-GB" b="0" i="0" u="none" strike="noStrike" dirty="0" err="1">
                <a:solidFill>
                  <a:srgbClr val="555555"/>
                </a:solidFill>
                <a:effectLst/>
                <a:latin typeface="Quattrocento Sans" panose="020B0502050000020003" pitchFamily="34" charset="0"/>
              </a:rPr>
              <a:t>groupitem</a:t>
            </a:r>
            <a:r>
              <a:rPr lang="en-GB" b="0" i="0" u="none" strike="noStrike" dirty="0">
                <a:solidFill>
                  <a:srgbClr val="555555"/>
                </a:solidFill>
                <a:effectLst/>
                <a:latin typeface="Quattrocento Sans" panose="020B0502050000020003" pitchFamily="34" charset="0"/>
              </a:rPr>
              <a:t>/95/</a:t>
            </a:r>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FA0E3DE0-55C7-7D40-B50A-3B95B26A6207}" type="slidenum">
              <a:rPr lang="en-US" smtClean="0"/>
              <a:t>6</a:t>
            </a:fld>
            <a:endParaRPr lang="en-US"/>
          </a:p>
        </p:txBody>
      </p:sp>
    </p:spTree>
    <p:extLst>
      <p:ext uri="{BB962C8B-B14F-4D97-AF65-F5344CB8AC3E}">
        <p14:creationId xmlns:p14="http://schemas.microsoft.com/office/powerpoint/2010/main" val="1071316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lstStyle/>
          <a:p>
            <a:r>
              <a:rPr lang="en-US" dirty="0"/>
              <a:t>Images of Climate Change</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456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0ED3D99-A160-186D-E4E8-F2DE1D16B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56" y="125603"/>
            <a:ext cx="8420778" cy="5632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780268-326C-1B9E-52A8-E9AE974EAA3D}"/>
              </a:ext>
            </a:extLst>
          </p:cNvPr>
          <p:cNvSpPr txBox="1"/>
          <p:nvPr/>
        </p:nvSpPr>
        <p:spPr>
          <a:xfrm>
            <a:off x="8736037" y="125603"/>
            <a:ext cx="3291840" cy="56323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Sustainable Transportation</a:t>
            </a:r>
          </a:p>
          <a:p>
            <a:r>
              <a:rPr lang="en-US" dirty="0"/>
              <a:t>A man driving a solar-charged rickshaw with a huge solar panel on the roof.  This is not only a low-cost vehicle but also has zero pollution. </a:t>
            </a:r>
          </a:p>
          <a:p>
            <a:endParaRPr lang="en-US" dirty="0"/>
          </a:p>
          <a:p>
            <a:endParaRPr lang="en-US" dirty="0"/>
          </a:p>
          <a:p>
            <a:r>
              <a:rPr lang="en-US" b="1" dirty="0"/>
              <a:t>Location</a:t>
            </a:r>
            <a:r>
              <a:rPr lang="en-US" dirty="0"/>
              <a:t>: West Bengal</a:t>
            </a:r>
          </a:p>
          <a:p>
            <a:endParaRPr lang="en-US" dirty="0"/>
          </a:p>
          <a:p>
            <a:r>
              <a:rPr lang="en-US" b="1" dirty="0"/>
              <a:t>Photographer</a:t>
            </a:r>
            <a:r>
              <a:rPr lang="en-US" dirty="0"/>
              <a:t>: </a:t>
            </a:r>
            <a:r>
              <a:rPr lang="en-US" dirty="0" err="1"/>
              <a:t>Avijit</a:t>
            </a:r>
            <a:r>
              <a:rPr lang="en-US" dirty="0"/>
              <a:t> Ghosh / Climate Visuals Countdown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500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group of people in a bowl in a flooded area&#10;&#10;Description automatically generated">
            <a:extLst>
              <a:ext uri="{FF2B5EF4-FFF2-40B4-BE49-F238E27FC236}">
                <a16:creationId xmlns:a16="http://schemas.microsoft.com/office/drawing/2014/main" id="{81EA2D86-CEE1-CBF7-8A03-174744E66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3" y="125603"/>
            <a:ext cx="8412783" cy="5627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998A3-4EDC-52EC-519B-5730F8979D40}"/>
              </a:ext>
            </a:extLst>
          </p:cNvPr>
          <p:cNvSpPr txBox="1"/>
          <p:nvPr/>
        </p:nvSpPr>
        <p:spPr>
          <a:xfrm>
            <a:off x="8736037" y="125603"/>
            <a:ext cx="3291840" cy="56323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A house almost submerged by flooding</a:t>
            </a:r>
          </a:p>
          <a:p>
            <a:endParaRPr lang="en-US" b="1" dirty="0"/>
          </a:p>
          <a:p>
            <a:r>
              <a:rPr lang="en-US" dirty="0"/>
              <a:t>An increased number of floods, due to reduced river gradients, </a:t>
            </a:r>
            <a:r>
              <a:rPr lang="en-US" dirty="0" err="1"/>
              <a:t>higer</a:t>
            </a:r>
            <a:r>
              <a:rPr lang="en-US" dirty="0"/>
              <a:t> rainfall in the Ganges-Meghna-</a:t>
            </a:r>
            <a:r>
              <a:rPr lang="en-US" dirty="0" err="1"/>
              <a:t>Brahmeputra</a:t>
            </a:r>
            <a:r>
              <a:rPr lang="en-US" dirty="0"/>
              <a:t> river basins, and the melting of glaciers in the Himalayas, is considered the major reason for migration in the context of climate change in Bangladesh over all. </a:t>
            </a:r>
          </a:p>
          <a:p>
            <a:endParaRPr lang="en-US" dirty="0"/>
          </a:p>
          <a:p>
            <a:r>
              <a:rPr lang="en-US" b="1" dirty="0"/>
              <a:t>Location</a:t>
            </a:r>
            <a:r>
              <a:rPr lang="en-US" dirty="0"/>
              <a:t>: </a:t>
            </a:r>
            <a:r>
              <a:rPr lang="en-US" dirty="0" err="1"/>
              <a:t>Sirajgani</a:t>
            </a:r>
            <a:r>
              <a:rPr lang="en-US" dirty="0"/>
              <a:t>, Bangladesh</a:t>
            </a:r>
          </a:p>
          <a:p>
            <a:endParaRPr lang="en-US" dirty="0"/>
          </a:p>
          <a:p>
            <a:r>
              <a:rPr lang="en-US" b="1" dirty="0"/>
              <a:t>Photographer</a:t>
            </a:r>
            <a:r>
              <a:rPr lang="en-US" dirty="0"/>
              <a:t>: </a:t>
            </a:r>
            <a:r>
              <a:rPr lang="en-US" dirty="0" err="1"/>
              <a:t>Moniruzzaman</a:t>
            </a:r>
            <a:r>
              <a:rPr lang="en-US" dirty="0"/>
              <a:t> </a:t>
            </a:r>
            <a:r>
              <a:rPr lang="en-US" dirty="0" err="1"/>
              <a:t>Sazal</a:t>
            </a:r>
            <a:r>
              <a:rPr lang="en-US" dirty="0"/>
              <a:t> / Climate Visuals Countdown</a:t>
            </a:r>
          </a:p>
          <a:p>
            <a:endParaRPr lang="en-US" dirty="0"/>
          </a:p>
        </p:txBody>
      </p:sp>
    </p:spTree>
    <p:extLst>
      <p:ext uri="{BB962C8B-B14F-4D97-AF65-F5344CB8AC3E}">
        <p14:creationId xmlns:p14="http://schemas.microsoft.com/office/powerpoint/2010/main" val="3475703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and child in a garden&#10;&#10;Description automatically generated">
            <a:extLst>
              <a:ext uri="{FF2B5EF4-FFF2-40B4-BE49-F238E27FC236}">
                <a16:creationId xmlns:a16="http://schemas.microsoft.com/office/drawing/2014/main" id="{D5BFE5B2-B51D-58C6-44E2-1D8E0B193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8" y="141681"/>
            <a:ext cx="8372792" cy="56162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FA50B3-EAF3-E65F-A60C-017F90ABDF38}"/>
              </a:ext>
            </a:extLst>
          </p:cNvPr>
          <p:cNvSpPr txBox="1"/>
          <p:nvPr/>
        </p:nvSpPr>
        <p:spPr>
          <a:xfrm>
            <a:off x="8736037" y="125603"/>
            <a:ext cx="3291840" cy="56323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err="1"/>
              <a:t>Containerised</a:t>
            </a:r>
            <a:r>
              <a:rPr lang="en-US" b="1" dirty="0"/>
              <a:t> Gardening</a:t>
            </a:r>
          </a:p>
          <a:p>
            <a:endParaRPr lang="en-US" b="1" dirty="0"/>
          </a:p>
          <a:p>
            <a:r>
              <a:rPr lang="en-US" dirty="0"/>
              <a:t>This urban agricultural farm includes more than 25 varieties of vegetable and is good way to recycle plastic containers. </a:t>
            </a:r>
          </a:p>
          <a:p>
            <a:endParaRPr lang="en-US" dirty="0"/>
          </a:p>
          <a:p>
            <a:r>
              <a:rPr lang="en-US" b="1" dirty="0"/>
              <a:t>Location</a:t>
            </a:r>
            <a:r>
              <a:rPr lang="en-US" dirty="0"/>
              <a:t>: Cebu, Philippines</a:t>
            </a:r>
          </a:p>
          <a:p>
            <a:endParaRPr lang="en-US" dirty="0"/>
          </a:p>
          <a:p>
            <a:r>
              <a:rPr lang="en-US" b="1" dirty="0"/>
              <a:t>Photographer</a:t>
            </a:r>
            <a:r>
              <a:rPr lang="en-US" dirty="0"/>
              <a:t>: Mark </a:t>
            </a:r>
            <a:r>
              <a:rPr lang="en-US" dirty="0" err="1"/>
              <a:t>Linel</a:t>
            </a:r>
            <a:r>
              <a:rPr lang="en-US" dirty="0"/>
              <a:t> </a:t>
            </a:r>
            <a:r>
              <a:rPr lang="en-US" dirty="0" err="1"/>
              <a:t>Padecio</a:t>
            </a:r>
            <a:r>
              <a:rPr lang="en-US" dirty="0"/>
              <a:t> / Climate Visuals Countdown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7621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couple of men standing next to a lake&#10;&#10;Description automatically generated">
            <a:extLst>
              <a:ext uri="{FF2B5EF4-FFF2-40B4-BE49-F238E27FC236}">
                <a16:creationId xmlns:a16="http://schemas.microsoft.com/office/drawing/2014/main" id="{5088600C-716C-802A-FE8B-CBC57B2A4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81" y="125603"/>
            <a:ext cx="8573756" cy="56323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169DE8-2964-E419-C816-3D2C0E377EFE}"/>
              </a:ext>
            </a:extLst>
          </p:cNvPr>
          <p:cNvSpPr txBox="1"/>
          <p:nvPr/>
        </p:nvSpPr>
        <p:spPr>
          <a:xfrm>
            <a:off x="8876715" y="125603"/>
            <a:ext cx="3193366" cy="56323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Melting Glaciers</a:t>
            </a:r>
          </a:p>
          <a:p>
            <a:endParaRPr lang="en-US" b="1" dirty="0"/>
          </a:p>
          <a:p>
            <a:r>
              <a:rPr lang="en-US" dirty="0"/>
              <a:t>Over the last 40 years, the lake volume has increased by over 20 times due to melting and calving glacier fragments. Glaciologists are regularly monitoring the changes happening on this glacier and the lake due to increasing temperatures caused by climate change. </a:t>
            </a:r>
          </a:p>
          <a:p>
            <a:endParaRPr lang="en-US" dirty="0"/>
          </a:p>
          <a:p>
            <a:r>
              <a:rPr lang="en-US" b="1" dirty="0"/>
              <a:t>Location</a:t>
            </a:r>
            <a:r>
              <a:rPr lang="en-US" dirty="0"/>
              <a:t>: Himalayas, India</a:t>
            </a:r>
          </a:p>
          <a:p>
            <a:endParaRPr lang="en-US" dirty="0"/>
          </a:p>
          <a:p>
            <a:r>
              <a:rPr lang="en-US" b="1" dirty="0"/>
              <a:t>Photographer</a:t>
            </a:r>
            <a:r>
              <a:rPr lang="en-US" dirty="0"/>
              <a:t>: Rakesh Rao / Climate Visuals Countdown</a:t>
            </a:r>
          </a:p>
          <a:p>
            <a:endParaRPr lang="en-US" dirty="0"/>
          </a:p>
          <a:p>
            <a:endParaRPr lang="en-US" dirty="0"/>
          </a:p>
          <a:p>
            <a:endParaRPr lang="en-US" dirty="0"/>
          </a:p>
        </p:txBody>
      </p:sp>
    </p:spTree>
    <p:extLst>
      <p:ext uri="{BB962C8B-B14F-4D97-AF65-F5344CB8AC3E}">
        <p14:creationId xmlns:p14="http://schemas.microsoft.com/office/powerpoint/2010/main" val="1699333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tree with a hole in it&#10;&#10;Description automatically generated">
            <a:extLst>
              <a:ext uri="{FF2B5EF4-FFF2-40B4-BE49-F238E27FC236}">
                <a16:creationId xmlns:a16="http://schemas.microsoft.com/office/drawing/2014/main" id="{0EA5CEC2-0BA6-C47D-65E1-62BF55B08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00" y="156754"/>
            <a:ext cx="8318954" cy="56011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6CFAC9-6B45-59A7-914B-53E2B3E8DA7D}"/>
              </a:ext>
            </a:extLst>
          </p:cNvPr>
          <p:cNvSpPr txBox="1"/>
          <p:nvPr/>
        </p:nvSpPr>
        <p:spPr>
          <a:xfrm>
            <a:off x="8876715" y="125603"/>
            <a:ext cx="3193366" cy="56323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Olive trees burn during a wildfire in Greece</a:t>
            </a:r>
          </a:p>
          <a:p>
            <a:endParaRPr lang="en-US" b="1" dirty="0"/>
          </a:p>
          <a:p>
            <a:r>
              <a:rPr lang="en-US" dirty="0"/>
              <a:t>When trees die by fire, they release into the atmosphere the carbon stored within them – a climate feedback loop in which the forests which are typically climate sinks, become carbon sources, releasing the stored gas. </a:t>
            </a:r>
          </a:p>
          <a:p>
            <a:endParaRPr lang="en-US" dirty="0"/>
          </a:p>
          <a:p>
            <a:r>
              <a:rPr lang="en-US" b="1" dirty="0"/>
              <a:t>Location</a:t>
            </a:r>
            <a:r>
              <a:rPr lang="en-US" dirty="0"/>
              <a:t>: Megara, Greece</a:t>
            </a:r>
          </a:p>
          <a:p>
            <a:endParaRPr lang="en-US" dirty="0"/>
          </a:p>
          <a:p>
            <a:r>
              <a:rPr lang="en-US" b="1" dirty="0"/>
              <a:t>Photographer</a:t>
            </a:r>
            <a:r>
              <a:rPr lang="en-US" dirty="0"/>
              <a:t>: Milos </a:t>
            </a:r>
            <a:r>
              <a:rPr lang="en-US" dirty="0" err="1"/>
              <a:t>Bicanski</a:t>
            </a:r>
            <a:r>
              <a:rPr lang="en-US" dirty="0"/>
              <a:t> / Climate Visuals Countdown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4033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F84AF2-4E7C-447D-8002-530FD1DD6538}">
  <ds:schemaRefs>
    <ds:schemaRef ds:uri="http://schemas.microsoft.com/office/2006/metadata/properties"/>
    <ds:schemaRef ds:uri="http://schemas.microsoft.com/office/infopath/2007/PartnerControls"/>
    <ds:schemaRef ds:uri="01a464aa-a786-405b-bb6b-b90e04698418"/>
    <ds:schemaRef ds:uri="37c47d49-5c3e-4564-83ee-3a7de24ace65"/>
  </ds:schemaRefs>
</ds:datastoreItem>
</file>

<file path=customXml/itemProps2.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3.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199</TotalTime>
  <Words>420</Words>
  <Application>Microsoft Office PowerPoint</Application>
  <PresentationFormat>Widescreen</PresentationFormat>
  <Paragraphs>63</Paragraphs>
  <Slides>7</Slides>
  <Notes>6</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Images of Climate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Amy Strachan</cp:lastModifiedBy>
  <cp:revision>29</cp:revision>
  <dcterms:created xsi:type="dcterms:W3CDTF">2023-07-13T13:06:36Z</dcterms:created>
  <dcterms:modified xsi:type="dcterms:W3CDTF">2023-10-02T09:22:51Z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